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1" r:id="rId4"/>
    <p:sldId id="267" r:id="rId5"/>
    <p:sldId id="260" r:id="rId6"/>
    <p:sldId id="269" r:id="rId7"/>
    <p:sldId id="271" r:id="rId8"/>
    <p:sldId id="272" r:id="rId9"/>
    <p:sldId id="273" r:id="rId10"/>
    <p:sldId id="275" r:id="rId11"/>
    <p:sldId id="274" r:id="rId12"/>
    <p:sldId id="259" r:id="rId13"/>
    <p:sldId id="262" r:id="rId14"/>
    <p:sldId id="263" r:id="rId15"/>
    <p:sldId id="264" r:id="rId16"/>
    <p:sldId id="265" r:id="rId17"/>
    <p:sldId id="266" r:id="rId18"/>
    <p:sldId id="268" r:id="rId19"/>
    <p:sldId id="276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A38EE-E0D3-4783-A37D-1D89959A256B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60002-813D-44F8-A876-FAE96921BE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A38EE-E0D3-4783-A37D-1D89959A256B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60002-813D-44F8-A876-FAE96921BE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A38EE-E0D3-4783-A37D-1D89959A256B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60002-813D-44F8-A876-FAE96921BE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A38EE-E0D3-4783-A37D-1D89959A256B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60002-813D-44F8-A876-FAE96921BE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A38EE-E0D3-4783-A37D-1D89959A256B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60002-813D-44F8-A876-FAE96921BE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A38EE-E0D3-4783-A37D-1D89959A256B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60002-813D-44F8-A876-FAE96921BE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A38EE-E0D3-4783-A37D-1D89959A256B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60002-813D-44F8-A876-FAE96921BE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A38EE-E0D3-4783-A37D-1D89959A256B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60002-813D-44F8-A876-FAE96921BE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A38EE-E0D3-4783-A37D-1D89959A256B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60002-813D-44F8-A876-FAE96921BE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A38EE-E0D3-4783-A37D-1D89959A256B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60002-813D-44F8-A876-FAE96921BE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A38EE-E0D3-4783-A37D-1D89959A256B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60002-813D-44F8-A876-FAE96921BE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CA38EE-E0D3-4783-A37D-1D89959A256B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860002-813D-44F8-A876-FAE96921BEC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iveinternet.r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14282" y="142852"/>
            <a:ext cx="8786874" cy="657229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 descr="1277926087_8e28bea376c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786" y="4357694"/>
            <a:ext cx="2667000" cy="2047875"/>
          </a:xfrm>
          <a:prstGeom prst="rect">
            <a:avLst/>
          </a:prstGeom>
        </p:spPr>
      </p:pic>
      <p:sp>
        <p:nvSpPr>
          <p:cNvPr id="12" name="Блок-схема: ручное управление 11"/>
          <p:cNvSpPr/>
          <p:nvPr/>
        </p:nvSpPr>
        <p:spPr>
          <a:xfrm rot="7085279">
            <a:off x="5970234" y="5191360"/>
            <a:ext cx="863466" cy="448718"/>
          </a:xfrm>
          <a:prstGeom prst="flowChartManualOperation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071670" y="571480"/>
            <a:ext cx="5715040" cy="3786214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214546" y="714356"/>
            <a:ext cx="5429288" cy="342902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8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Учимся читать.</a:t>
            </a:r>
            <a:endParaRPr lang="ru-RU" sz="8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7" name="Рисунок 6" descr="buratino2.png"/>
          <p:cNvPicPr>
            <a:picLocks noChangeAspect="1"/>
          </p:cNvPicPr>
          <p:nvPr/>
        </p:nvPicPr>
        <p:blipFill>
          <a:blip r:embed="rId3" cstate="print"/>
          <a:srcRect l="69531" t="43089" b="3924"/>
          <a:stretch>
            <a:fillRect/>
          </a:stretch>
        </p:blipFill>
        <p:spPr>
          <a:xfrm>
            <a:off x="6000760" y="3286124"/>
            <a:ext cx="2786050" cy="3286148"/>
          </a:xfrm>
          <a:prstGeom prst="trapezoid">
            <a:avLst>
              <a:gd name="adj" fmla="val 11215"/>
            </a:avLst>
          </a:prstGeom>
        </p:spPr>
      </p:pic>
      <p:sp>
        <p:nvSpPr>
          <p:cNvPr id="15" name="Трапеция 14"/>
          <p:cNvSpPr/>
          <p:nvPr/>
        </p:nvSpPr>
        <p:spPr>
          <a:xfrm rot="17434676">
            <a:off x="5568181" y="5291810"/>
            <a:ext cx="1071570" cy="428628"/>
          </a:xfrm>
          <a:prstGeom prst="trapezoi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2844" y="142852"/>
            <a:ext cx="8858312" cy="657229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Содержимое 7" descr="buratino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r="77834" b="65907"/>
          <a:stretch>
            <a:fillRect/>
          </a:stretch>
        </p:blipFill>
        <p:spPr>
          <a:xfrm>
            <a:off x="6072198" y="3929066"/>
            <a:ext cx="2369487" cy="2471742"/>
          </a:xfrm>
        </p:spPr>
      </p:pic>
      <p:pic>
        <p:nvPicPr>
          <p:cNvPr id="9" name="Рисунок 8" descr="buratino2.png"/>
          <p:cNvPicPr>
            <a:picLocks noChangeAspect="1"/>
          </p:cNvPicPr>
          <p:nvPr/>
        </p:nvPicPr>
        <p:blipFill>
          <a:blip r:embed="rId2" cstate="print"/>
          <a:srcRect l="25000" t="41937" r="50000" b="9683"/>
          <a:stretch>
            <a:fillRect/>
          </a:stretch>
        </p:blipFill>
        <p:spPr>
          <a:xfrm>
            <a:off x="857224" y="3643314"/>
            <a:ext cx="2286016" cy="3000396"/>
          </a:xfrm>
          <a:prstGeom prst="rect">
            <a:avLst/>
          </a:prstGeom>
        </p:spPr>
      </p:pic>
      <p:sp>
        <p:nvSpPr>
          <p:cNvPr id="10" name="Блок-схема: данные 9"/>
          <p:cNvSpPr/>
          <p:nvPr/>
        </p:nvSpPr>
        <p:spPr>
          <a:xfrm>
            <a:off x="714348" y="3500438"/>
            <a:ext cx="1000132" cy="1500198"/>
          </a:xfrm>
          <a:prstGeom prst="flowChartInputOutpu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Горизонтальный свиток 10"/>
          <p:cNvSpPr/>
          <p:nvPr/>
        </p:nvSpPr>
        <p:spPr>
          <a:xfrm>
            <a:off x="1357290" y="428604"/>
            <a:ext cx="6286544" cy="2928958"/>
          </a:xfrm>
          <a:prstGeom prst="horizontalScroll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800" dirty="0" smtClean="0"/>
              <a:t>Узнай какое слово зашифровано. Назови с какого звука  начинается слово на картинке. </a:t>
            </a:r>
          </a:p>
          <a:p>
            <a:r>
              <a:rPr lang="ru-RU" sz="2800" dirty="0" smtClean="0"/>
              <a:t>Прочитай слово. </a:t>
            </a:r>
          </a:p>
          <a:p>
            <a:pPr algn="ctr"/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16768" y="1600200"/>
            <a:ext cx="5310463" cy="4525963"/>
          </a:xfrm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85720" y="142852"/>
            <a:ext cx="8715468" cy="657229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28860" y="1214423"/>
            <a:ext cx="2095515" cy="1785950"/>
          </a:xfrm>
          <a:prstGeom prst="rect">
            <a:avLst/>
          </a:prstGeom>
        </p:spPr>
      </p:pic>
      <p:pic>
        <p:nvPicPr>
          <p:cNvPr id="8" name="Рисунок 7" descr="photos0-800x600.jpeg"/>
          <p:cNvPicPr>
            <a:picLocks noChangeAspect="1"/>
          </p:cNvPicPr>
          <p:nvPr/>
        </p:nvPicPr>
        <p:blipFill>
          <a:blip r:embed="rId3" cstate="print"/>
          <a:srcRect r="16250" b="11250"/>
          <a:stretch>
            <a:fillRect/>
          </a:stretch>
        </p:blipFill>
        <p:spPr>
          <a:xfrm>
            <a:off x="4643438" y="1357298"/>
            <a:ext cx="2024050" cy="1608667"/>
          </a:xfrm>
          <a:prstGeom prst="rect">
            <a:avLst/>
          </a:prstGeom>
        </p:spPr>
      </p:pic>
      <p:pic>
        <p:nvPicPr>
          <p:cNvPr id="9" name="Рисунок 8" descr="0_3a20c_b819fb67_orig.ipg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58016" y="1214422"/>
            <a:ext cx="1571636" cy="1963319"/>
          </a:xfrm>
          <a:prstGeom prst="rect">
            <a:avLst/>
          </a:prstGeom>
        </p:spPr>
      </p:pic>
      <p:pic>
        <p:nvPicPr>
          <p:cNvPr id="10" name="Рисунок 9" descr="266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28662" y="1214422"/>
            <a:ext cx="1285884" cy="1823026"/>
          </a:xfrm>
          <a:prstGeom prst="rect">
            <a:avLst/>
          </a:prstGeom>
        </p:spPr>
      </p:pic>
      <p:pic>
        <p:nvPicPr>
          <p:cNvPr id="11" name="Рисунок 10" descr="47854753_1251021120_018__02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43240" y="3429000"/>
            <a:ext cx="3214710" cy="3214710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714348" y="1285860"/>
            <a:ext cx="1771656" cy="18573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800" dirty="0" smtClean="0">
                <a:solidFill>
                  <a:srgbClr val="0070C0"/>
                </a:solidFill>
              </a:rPr>
              <a:t>В</a:t>
            </a:r>
            <a:endParaRPr lang="ru-RU" sz="13800" dirty="0">
              <a:solidFill>
                <a:srgbClr val="0070C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571736" y="1285860"/>
            <a:ext cx="2000264" cy="184309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600" dirty="0" smtClean="0">
                <a:solidFill>
                  <a:srgbClr val="FF0000"/>
                </a:solidFill>
              </a:rPr>
              <a:t>О</a:t>
            </a:r>
            <a:endParaRPr lang="ru-RU" sz="16600" dirty="0">
              <a:solidFill>
                <a:srgbClr val="FF0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714876" y="1285860"/>
            <a:ext cx="2000264" cy="18573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600" dirty="0" smtClean="0">
                <a:solidFill>
                  <a:srgbClr val="0070C0"/>
                </a:solidFill>
              </a:rPr>
              <a:t>Л</a:t>
            </a:r>
            <a:endParaRPr lang="ru-RU" sz="16600" dirty="0">
              <a:solidFill>
                <a:srgbClr val="0070C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858016" y="1285860"/>
            <a:ext cx="1928826" cy="18573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600" dirty="0" smtClean="0">
                <a:solidFill>
                  <a:srgbClr val="0070C0"/>
                </a:solidFill>
              </a:rPr>
              <a:t>К</a:t>
            </a:r>
            <a:endParaRPr lang="ru-RU" sz="166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6a0148c7b00469970c0148c7d2c59d970c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57500" y="2167731"/>
            <a:ext cx="3000384" cy="2967047"/>
          </a:xfrm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2844" y="142852"/>
            <a:ext cx="8858312" cy="657229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488" y="1428736"/>
            <a:ext cx="1428750" cy="1381125"/>
          </a:xfrm>
          <a:prstGeom prst="rect">
            <a:avLst/>
          </a:prstGeom>
        </p:spPr>
      </p:pic>
      <p:pic>
        <p:nvPicPr>
          <p:cNvPr id="8" name="Рисунок 7" descr="96ac76e0761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72264" y="1285860"/>
            <a:ext cx="2004440" cy="1500198"/>
          </a:xfrm>
          <a:prstGeom prst="rect">
            <a:avLst/>
          </a:prstGeom>
        </p:spPr>
      </p:pic>
      <p:pic>
        <p:nvPicPr>
          <p:cNvPr id="9" name="Рисунок 8" descr="Solnishno.png"/>
          <p:cNvPicPr>
            <a:picLocks noChangeAspect="1"/>
          </p:cNvPicPr>
          <p:nvPr/>
        </p:nvPicPr>
        <p:blipFill>
          <a:blip r:embed="rId5" cstate="print"/>
          <a:srcRect t="3571" b="7143"/>
          <a:stretch>
            <a:fillRect/>
          </a:stretch>
        </p:blipFill>
        <p:spPr>
          <a:xfrm>
            <a:off x="4714876" y="1142984"/>
            <a:ext cx="2000264" cy="1785950"/>
          </a:xfrm>
          <a:prstGeom prst="rect">
            <a:avLst/>
          </a:prstGeom>
        </p:spPr>
      </p:pic>
      <p:pic>
        <p:nvPicPr>
          <p:cNvPr id="10" name="Рисунок 9" descr="1-1192373997.jpg"/>
          <p:cNvPicPr>
            <a:picLocks noChangeAspect="1"/>
          </p:cNvPicPr>
          <p:nvPr/>
        </p:nvPicPr>
        <p:blipFill>
          <a:blip r:embed="rId6" cstate="print"/>
          <a:srcRect l="19512" t="9756" r="13414" b="7927"/>
          <a:stretch>
            <a:fillRect/>
          </a:stretch>
        </p:blipFill>
        <p:spPr>
          <a:xfrm>
            <a:off x="214282" y="1285860"/>
            <a:ext cx="2428860" cy="1987249"/>
          </a:xfrm>
          <a:prstGeom prst="rect">
            <a:avLst/>
          </a:prstGeom>
        </p:spPr>
      </p:pic>
      <p:pic>
        <p:nvPicPr>
          <p:cNvPr id="11" name="Рисунок 10" descr="47855499_1251022251_018__035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71802" y="3286124"/>
            <a:ext cx="3357586" cy="3357586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642910" y="1285860"/>
            <a:ext cx="1857388" cy="192882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600" dirty="0" smtClean="0">
                <a:solidFill>
                  <a:srgbClr val="00B050"/>
                </a:solidFill>
              </a:rPr>
              <a:t>Л</a:t>
            </a:r>
            <a:endParaRPr lang="ru-RU" sz="16600" dirty="0">
              <a:solidFill>
                <a:srgbClr val="00B05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643174" y="1285860"/>
            <a:ext cx="1928826" cy="192882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600" dirty="0" smtClean="0">
                <a:solidFill>
                  <a:srgbClr val="FF0000"/>
                </a:solidFill>
              </a:rPr>
              <a:t>И</a:t>
            </a:r>
            <a:endParaRPr lang="ru-RU" sz="16600" dirty="0">
              <a:solidFill>
                <a:srgbClr val="FF0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857752" y="1285860"/>
            <a:ext cx="1857388" cy="192882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600" dirty="0" smtClean="0">
                <a:solidFill>
                  <a:srgbClr val="0070C0"/>
                </a:solidFill>
              </a:rPr>
              <a:t>С</a:t>
            </a:r>
            <a:endParaRPr lang="ru-RU" sz="16600" dirty="0">
              <a:solidFill>
                <a:srgbClr val="0070C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858016" y="1285860"/>
            <a:ext cx="1785950" cy="192882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600" dirty="0" smtClean="0">
                <a:solidFill>
                  <a:srgbClr val="FF0000"/>
                </a:solidFill>
              </a:rPr>
              <a:t>А</a:t>
            </a:r>
            <a:endParaRPr lang="ru-RU" sz="16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buratino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5277" y="928670"/>
            <a:ext cx="7663323" cy="5197493"/>
          </a:xfrm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2844" y="142852"/>
            <a:ext cx="8858312" cy="657229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buratino2.png"/>
          <p:cNvPicPr>
            <a:picLocks noChangeAspect="1"/>
          </p:cNvPicPr>
          <p:nvPr/>
        </p:nvPicPr>
        <p:blipFill>
          <a:blip r:embed="rId2" cstate="print"/>
          <a:srcRect l="29688" r="29687" b="64975"/>
          <a:stretch>
            <a:fillRect/>
          </a:stretch>
        </p:blipFill>
        <p:spPr>
          <a:xfrm>
            <a:off x="2714612" y="328134"/>
            <a:ext cx="3714776" cy="2172172"/>
          </a:xfrm>
          <a:prstGeom prst="rect">
            <a:avLst/>
          </a:prstGeom>
        </p:spPr>
      </p:pic>
      <p:sp>
        <p:nvSpPr>
          <p:cNvPr id="8" name="Горизонтальный свиток 7"/>
          <p:cNvSpPr/>
          <p:nvPr/>
        </p:nvSpPr>
        <p:spPr>
          <a:xfrm>
            <a:off x="1643042" y="3429000"/>
            <a:ext cx="5715040" cy="2643206"/>
          </a:xfrm>
          <a:prstGeom prst="horizontalScroll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3200" dirty="0" smtClean="0"/>
              <a:t>Прочитай слоги. </a:t>
            </a:r>
          </a:p>
          <a:p>
            <a:r>
              <a:rPr lang="ru-RU" sz="3200" dirty="0" smtClean="0"/>
              <a:t>С какого слога начинается</a:t>
            </a:r>
          </a:p>
          <a:p>
            <a:r>
              <a:rPr lang="ru-RU" sz="3200" dirty="0" smtClean="0"/>
              <a:t>слово на  рисунке?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14282" y="142852"/>
            <a:ext cx="8786874" cy="657229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097" name="Picture 1" descr="MP900313775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285727"/>
            <a:ext cx="4357718" cy="2918595"/>
          </a:xfrm>
          <a:prstGeom prst="rect">
            <a:avLst/>
          </a:prstGeom>
          <a:noFill/>
        </p:spPr>
      </p:pic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28596" y="4572008"/>
            <a:ext cx="2428892" cy="164307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500" dirty="0" smtClean="0">
                <a:solidFill>
                  <a:srgbClr val="0070C0"/>
                </a:solidFill>
              </a:rPr>
              <a:t>Ж</a:t>
            </a:r>
            <a:r>
              <a:rPr lang="ru-RU" sz="11500" dirty="0" smtClean="0">
                <a:solidFill>
                  <a:srgbClr val="FF0000"/>
                </a:solidFill>
              </a:rPr>
              <a:t>У</a:t>
            </a:r>
            <a:endParaRPr lang="ru-RU" sz="11500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143240" y="4572008"/>
            <a:ext cx="2357454" cy="164307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800" dirty="0" smtClean="0">
                <a:solidFill>
                  <a:srgbClr val="0070C0"/>
                </a:solidFill>
              </a:rPr>
              <a:t>Н</a:t>
            </a:r>
            <a:r>
              <a:rPr lang="ru-RU" sz="13800" dirty="0" smtClean="0">
                <a:solidFill>
                  <a:srgbClr val="FF0000"/>
                </a:solidFill>
              </a:rPr>
              <a:t>У</a:t>
            </a:r>
            <a:endParaRPr lang="ru-RU" sz="13800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786446" y="4572008"/>
            <a:ext cx="2643206" cy="164307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800" dirty="0" smtClean="0">
                <a:solidFill>
                  <a:srgbClr val="0070C0"/>
                </a:solidFill>
              </a:rPr>
              <a:t>Ж</a:t>
            </a:r>
            <a:r>
              <a:rPr lang="ru-RU" sz="13800" dirty="0" smtClean="0">
                <a:solidFill>
                  <a:srgbClr val="FF0000"/>
                </a:solidFill>
              </a:rPr>
              <a:t>А</a:t>
            </a:r>
            <a:endParaRPr lang="ru-RU" sz="13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19 -0.08673 L 0.32812 -0.0867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57126" y="0"/>
            <a:ext cx="8786874" cy="657229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9" name="Picture 1" descr="MP900313787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8794" y="285728"/>
            <a:ext cx="4700594" cy="318121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14348" y="4143380"/>
            <a:ext cx="2500330" cy="20002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800" dirty="0" smtClean="0">
                <a:solidFill>
                  <a:srgbClr val="0070C0"/>
                </a:solidFill>
              </a:rPr>
              <a:t>П</a:t>
            </a:r>
            <a:r>
              <a:rPr lang="ru-RU" sz="13800" dirty="0" smtClean="0">
                <a:solidFill>
                  <a:srgbClr val="FF0000"/>
                </a:solidFill>
              </a:rPr>
              <a:t>О</a:t>
            </a:r>
            <a:endParaRPr lang="ru-RU" sz="13800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428992" y="4143380"/>
            <a:ext cx="2357454" cy="200026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800" dirty="0" smtClean="0">
                <a:solidFill>
                  <a:srgbClr val="0070C0"/>
                </a:solidFill>
              </a:rPr>
              <a:t>П</a:t>
            </a:r>
            <a:r>
              <a:rPr lang="ru-RU" sz="13800" dirty="0" smtClean="0">
                <a:solidFill>
                  <a:srgbClr val="FF0000"/>
                </a:solidFill>
              </a:rPr>
              <a:t>А</a:t>
            </a:r>
            <a:endParaRPr lang="ru-RU" sz="13800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00760" y="4143380"/>
            <a:ext cx="2857520" cy="20002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800" dirty="0" smtClean="0">
                <a:solidFill>
                  <a:srgbClr val="0070C0"/>
                </a:solidFill>
              </a:rPr>
              <a:t>М</a:t>
            </a:r>
            <a:r>
              <a:rPr lang="ru-RU" sz="13800" dirty="0" smtClean="0">
                <a:solidFill>
                  <a:srgbClr val="FF0000"/>
                </a:solidFill>
              </a:rPr>
              <a:t>А</a:t>
            </a:r>
            <a:endParaRPr lang="ru-RU" sz="13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14282" y="142852"/>
            <a:ext cx="8786874" cy="657229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5" name="Picture 1" descr="MC900346905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8926" y="357166"/>
            <a:ext cx="3500462" cy="2862357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000100" y="4071942"/>
            <a:ext cx="2286016" cy="18573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800" dirty="0" smtClean="0">
                <a:solidFill>
                  <a:srgbClr val="0070C0"/>
                </a:solidFill>
              </a:rPr>
              <a:t>Т</a:t>
            </a:r>
            <a:r>
              <a:rPr lang="ru-RU" sz="13800" dirty="0" smtClean="0">
                <a:solidFill>
                  <a:srgbClr val="FF0000"/>
                </a:solidFill>
              </a:rPr>
              <a:t>А</a:t>
            </a:r>
            <a:endParaRPr lang="ru-RU" sz="13800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00430" y="4071942"/>
            <a:ext cx="2428892" cy="185738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800" dirty="0" smtClean="0">
                <a:solidFill>
                  <a:srgbClr val="0070C0"/>
                </a:solidFill>
              </a:rPr>
              <a:t>Б</a:t>
            </a:r>
            <a:r>
              <a:rPr lang="ru-RU" sz="13800" dirty="0" smtClean="0">
                <a:solidFill>
                  <a:srgbClr val="FF0000"/>
                </a:solidFill>
              </a:rPr>
              <a:t>У</a:t>
            </a:r>
            <a:endParaRPr lang="ru-RU" sz="13800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286512" y="4071942"/>
            <a:ext cx="2214578" cy="185738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800" dirty="0" smtClean="0">
                <a:solidFill>
                  <a:srgbClr val="0070C0"/>
                </a:solidFill>
              </a:rPr>
              <a:t>Б</a:t>
            </a:r>
            <a:r>
              <a:rPr lang="ru-RU" sz="13800" dirty="0" smtClean="0">
                <a:solidFill>
                  <a:srgbClr val="FF0000"/>
                </a:solidFill>
              </a:rPr>
              <a:t>А</a:t>
            </a:r>
            <a:endParaRPr lang="ru-RU" sz="13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2.13691E-6 L -0.29271 0.0018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" y="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8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14282" y="142852"/>
            <a:ext cx="8786874" cy="657229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1745" name="Picture 1" descr="MC900346891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50" y="785794"/>
            <a:ext cx="3777735" cy="211396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00034" y="3786190"/>
            <a:ext cx="2857520" cy="184309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500" dirty="0" smtClean="0">
                <a:solidFill>
                  <a:srgbClr val="0070C0"/>
                </a:solidFill>
              </a:rPr>
              <a:t>М</a:t>
            </a:r>
            <a:r>
              <a:rPr lang="ru-RU" sz="11500" dirty="0" smtClean="0">
                <a:solidFill>
                  <a:srgbClr val="FF0000"/>
                </a:solidFill>
              </a:rPr>
              <a:t>Ы</a:t>
            </a:r>
            <a:endParaRPr lang="ru-RU" sz="11500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868" y="3786190"/>
            <a:ext cx="2500330" cy="185738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500" dirty="0" smtClean="0">
                <a:solidFill>
                  <a:srgbClr val="0070C0"/>
                </a:solidFill>
              </a:rPr>
              <a:t>М</a:t>
            </a:r>
            <a:r>
              <a:rPr lang="ru-RU" sz="11500" dirty="0" smtClean="0">
                <a:solidFill>
                  <a:srgbClr val="FF0000"/>
                </a:solidFill>
              </a:rPr>
              <a:t>У</a:t>
            </a:r>
            <a:endParaRPr lang="ru-RU" sz="11500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286512" y="3786190"/>
            <a:ext cx="2428892" cy="185738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500" dirty="0" smtClean="0">
                <a:solidFill>
                  <a:srgbClr val="0070C0"/>
                </a:solidFill>
              </a:rPr>
              <a:t>С</a:t>
            </a:r>
            <a:r>
              <a:rPr lang="ru-RU" sz="11500" dirty="0" smtClean="0">
                <a:solidFill>
                  <a:srgbClr val="FF0000"/>
                </a:solidFill>
              </a:rPr>
              <a:t>Ы</a:t>
            </a:r>
            <a:endParaRPr lang="ru-RU" sz="115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14282" y="142852"/>
            <a:ext cx="8786874" cy="657229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9697" name="Picture 1" descr="MC900083948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214290"/>
            <a:ext cx="6010894" cy="242889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642910" y="3857628"/>
            <a:ext cx="2428892" cy="192882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800" dirty="0" smtClean="0">
                <a:solidFill>
                  <a:srgbClr val="0070C0"/>
                </a:solidFill>
              </a:rPr>
              <a:t>К</a:t>
            </a:r>
            <a:r>
              <a:rPr lang="ru-RU" sz="13800" dirty="0" smtClean="0">
                <a:solidFill>
                  <a:srgbClr val="FF0000"/>
                </a:solidFill>
              </a:rPr>
              <a:t>О</a:t>
            </a:r>
            <a:endParaRPr lang="ru-RU" sz="13800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14678" y="3857628"/>
            <a:ext cx="2428892" cy="192882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800" dirty="0" smtClean="0">
                <a:solidFill>
                  <a:srgbClr val="0070C0"/>
                </a:solidFill>
              </a:rPr>
              <a:t>Р</a:t>
            </a:r>
            <a:r>
              <a:rPr lang="ru-RU" sz="13800" dirty="0" smtClean="0">
                <a:solidFill>
                  <a:srgbClr val="FF0000"/>
                </a:solidFill>
              </a:rPr>
              <a:t>У</a:t>
            </a:r>
            <a:endParaRPr lang="ru-RU" sz="13800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857884" y="3857628"/>
            <a:ext cx="2500330" cy="192882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800" dirty="0" smtClean="0">
                <a:solidFill>
                  <a:srgbClr val="0070C0"/>
                </a:solidFill>
              </a:rPr>
              <a:t>К</a:t>
            </a:r>
            <a:r>
              <a:rPr lang="ru-RU" sz="13800" dirty="0" smtClean="0">
                <a:solidFill>
                  <a:srgbClr val="FF0000"/>
                </a:solidFill>
              </a:rPr>
              <a:t>У</a:t>
            </a:r>
            <a:endParaRPr lang="ru-RU" sz="13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1.07308E-6 L -0.27726 -0.00347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" y="-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8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14282" y="142852"/>
            <a:ext cx="8786874" cy="657229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21" name="Picture 1" descr="MC900434575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285728"/>
            <a:ext cx="4210050" cy="237172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85786" y="3714752"/>
            <a:ext cx="2286016" cy="200026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800" dirty="0" smtClean="0">
                <a:solidFill>
                  <a:srgbClr val="0070C0"/>
                </a:solidFill>
              </a:rPr>
              <a:t>Г</a:t>
            </a:r>
            <a:r>
              <a:rPr lang="ru-RU" sz="13800" dirty="0" smtClean="0">
                <a:solidFill>
                  <a:srgbClr val="FF0000"/>
                </a:solidFill>
              </a:rPr>
              <a:t>О</a:t>
            </a:r>
            <a:endParaRPr lang="ru-RU" sz="13800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428992" y="3714752"/>
            <a:ext cx="2286016" cy="20002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800" dirty="0" smtClean="0">
                <a:solidFill>
                  <a:srgbClr val="0070C0"/>
                </a:solidFill>
              </a:rPr>
              <a:t>Г</a:t>
            </a:r>
            <a:r>
              <a:rPr lang="ru-RU" sz="13800" dirty="0" smtClean="0">
                <a:solidFill>
                  <a:srgbClr val="FF0000"/>
                </a:solidFill>
              </a:rPr>
              <a:t>У</a:t>
            </a:r>
            <a:endParaRPr lang="ru-RU" sz="13800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72198" y="3714752"/>
            <a:ext cx="2286016" cy="20002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800" dirty="0" smtClean="0">
                <a:solidFill>
                  <a:srgbClr val="0070C0"/>
                </a:solidFill>
              </a:rPr>
              <a:t>П</a:t>
            </a:r>
            <a:r>
              <a:rPr lang="ru-RU" sz="13800" dirty="0" smtClean="0">
                <a:solidFill>
                  <a:srgbClr val="FF0000"/>
                </a:solidFill>
              </a:rPr>
              <a:t>У</a:t>
            </a:r>
            <a:endParaRPr lang="ru-RU" sz="13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2844" y="142852"/>
            <a:ext cx="8858312" cy="657229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Содержимое 7" descr="buratino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7980" t="32987" r="65544" b="35400"/>
          <a:stretch>
            <a:fillRect/>
          </a:stretch>
        </p:blipFill>
        <p:spPr>
          <a:xfrm>
            <a:off x="6429388" y="3071810"/>
            <a:ext cx="2357454" cy="3067866"/>
          </a:xfrm>
        </p:spPr>
      </p:pic>
      <p:pic>
        <p:nvPicPr>
          <p:cNvPr id="9" name="Рисунок 8" descr="buratino2.png"/>
          <p:cNvPicPr>
            <a:picLocks noChangeAspect="1"/>
          </p:cNvPicPr>
          <p:nvPr/>
        </p:nvPicPr>
        <p:blipFill>
          <a:blip r:embed="rId2" cstate="print"/>
          <a:srcRect t="33873" r="76563" b="11987"/>
          <a:stretch>
            <a:fillRect/>
          </a:stretch>
        </p:blipFill>
        <p:spPr>
          <a:xfrm>
            <a:off x="642910" y="3071810"/>
            <a:ext cx="2143108" cy="3357586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357422" y="3000372"/>
            <a:ext cx="571504" cy="20002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643966" y="4143380"/>
            <a:ext cx="142876" cy="20717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Горизонтальный свиток 11"/>
          <p:cNvSpPr/>
          <p:nvPr/>
        </p:nvSpPr>
        <p:spPr>
          <a:xfrm>
            <a:off x="1714480" y="857232"/>
            <a:ext cx="5214974" cy="1928826"/>
          </a:xfrm>
          <a:prstGeom prst="horizontalScroll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Прочитай слова по слогам.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" name="Содержимое 9" descr="0010-009-polen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00298" y="3071810"/>
            <a:ext cx="4229100" cy="3057525"/>
          </a:xfrm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2844" y="142852"/>
            <a:ext cx="8858312" cy="657229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1142984"/>
            <a:ext cx="2928958" cy="192882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600" dirty="0" smtClean="0">
                <a:solidFill>
                  <a:srgbClr val="0070C0"/>
                </a:solidFill>
              </a:rPr>
              <a:t>П</a:t>
            </a:r>
            <a:r>
              <a:rPr lang="ru-RU" sz="16600" dirty="0" smtClean="0">
                <a:solidFill>
                  <a:srgbClr val="FF0000"/>
                </a:solidFill>
              </a:rPr>
              <a:t>О</a:t>
            </a:r>
            <a:endParaRPr lang="ru-RU" sz="16600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357554" y="1142984"/>
            <a:ext cx="2500330" cy="192882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600" dirty="0" smtClean="0">
                <a:solidFill>
                  <a:srgbClr val="00B050"/>
                </a:solidFill>
              </a:rPr>
              <a:t>Л</a:t>
            </a:r>
            <a:r>
              <a:rPr lang="ru-RU" sz="16600" dirty="0" smtClean="0">
                <a:solidFill>
                  <a:srgbClr val="FF0000"/>
                </a:solidFill>
              </a:rPr>
              <a:t>Е</a:t>
            </a:r>
            <a:endParaRPr lang="ru-RU" sz="16600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00760" y="1142984"/>
            <a:ext cx="2928958" cy="192882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600" dirty="0" smtClean="0">
                <a:solidFill>
                  <a:srgbClr val="0070C0"/>
                </a:solidFill>
              </a:rPr>
              <a:t>Н</a:t>
            </a:r>
            <a:r>
              <a:rPr lang="ru-RU" sz="16600" dirty="0" smtClean="0">
                <a:solidFill>
                  <a:srgbClr val="FF0000"/>
                </a:solidFill>
              </a:rPr>
              <a:t>О</a:t>
            </a:r>
            <a:endParaRPr lang="ru-RU" sz="16600" dirty="0">
              <a:solidFill>
                <a:srgbClr val="FF0000"/>
              </a:solidFill>
            </a:endParaRPr>
          </a:p>
        </p:txBody>
      </p:sp>
      <p:pic>
        <p:nvPicPr>
          <p:cNvPr id="11" name="Рисунок 10" descr="0010-009-polen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5984" y="3286124"/>
            <a:ext cx="4572032" cy="33054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Содержимое 8" descr="p194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62452" y="1600200"/>
            <a:ext cx="5819095" cy="4525963"/>
          </a:xfrm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2844" y="142852"/>
            <a:ext cx="8858312" cy="657229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1124744"/>
            <a:ext cx="2714644" cy="221457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600" dirty="0" smtClean="0">
                <a:solidFill>
                  <a:srgbClr val="0070C0"/>
                </a:solidFill>
              </a:rPr>
              <a:t>Г</a:t>
            </a:r>
            <a:r>
              <a:rPr lang="ru-RU" sz="16600" dirty="0" smtClean="0">
                <a:solidFill>
                  <a:srgbClr val="FF0000"/>
                </a:solidFill>
              </a:rPr>
              <a:t>А</a:t>
            </a:r>
            <a:endParaRPr lang="ru-RU" sz="16600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03848" y="1124744"/>
            <a:ext cx="2714644" cy="221457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600" dirty="0" smtClean="0">
                <a:solidFill>
                  <a:srgbClr val="00B050"/>
                </a:solidFill>
              </a:rPr>
              <a:t>З</a:t>
            </a:r>
            <a:r>
              <a:rPr lang="ru-RU" sz="16600" dirty="0" smtClean="0">
                <a:solidFill>
                  <a:srgbClr val="FF0000"/>
                </a:solidFill>
              </a:rPr>
              <a:t>Е</a:t>
            </a:r>
            <a:endParaRPr lang="ru-RU" sz="16600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12160" y="1142984"/>
            <a:ext cx="2880320" cy="221457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600" dirty="0" smtClean="0">
                <a:solidFill>
                  <a:srgbClr val="0070C0"/>
                </a:solidFill>
              </a:rPr>
              <a:t>Т</a:t>
            </a:r>
            <a:r>
              <a:rPr lang="ru-RU" sz="16600" dirty="0" smtClean="0">
                <a:solidFill>
                  <a:srgbClr val="FF0000"/>
                </a:solidFill>
              </a:rPr>
              <a:t>Ы</a:t>
            </a:r>
            <a:endParaRPr lang="ru-RU" sz="16600" dirty="0">
              <a:solidFill>
                <a:srgbClr val="FF0000"/>
              </a:solidFill>
            </a:endParaRPr>
          </a:p>
        </p:txBody>
      </p:sp>
      <p:pic>
        <p:nvPicPr>
          <p:cNvPr id="11" name="Рисунок 10" descr="600970-pile-of-newspaper-in-isolated-backgroun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5984" y="3476864"/>
            <a:ext cx="4714908" cy="31354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2844" y="142852"/>
            <a:ext cx="8858312" cy="657229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1500174"/>
            <a:ext cx="2643206" cy="20002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600" dirty="0" smtClean="0">
                <a:solidFill>
                  <a:srgbClr val="0070C0"/>
                </a:solidFill>
              </a:rPr>
              <a:t>Г</a:t>
            </a:r>
            <a:r>
              <a:rPr lang="ru-RU" sz="16600" dirty="0" smtClean="0">
                <a:solidFill>
                  <a:srgbClr val="FF0000"/>
                </a:solidFill>
              </a:rPr>
              <a:t>О</a:t>
            </a:r>
            <a:endParaRPr lang="ru-RU" sz="16600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071802" y="1500174"/>
            <a:ext cx="2714644" cy="20002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600" dirty="0" smtClean="0">
                <a:solidFill>
                  <a:srgbClr val="0070C0"/>
                </a:solidFill>
              </a:rPr>
              <a:t>Л</a:t>
            </a:r>
            <a:r>
              <a:rPr lang="ru-RU" sz="16600" dirty="0" smtClean="0">
                <a:solidFill>
                  <a:srgbClr val="FF0000"/>
                </a:solidFill>
              </a:rPr>
              <a:t>У</a:t>
            </a:r>
            <a:endParaRPr lang="ru-RU" sz="16600" dirty="0"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929322" y="1500174"/>
            <a:ext cx="2857520" cy="200026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600" dirty="0" smtClean="0">
                <a:solidFill>
                  <a:srgbClr val="00B050"/>
                </a:solidFill>
              </a:rPr>
              <a:t>Б</a:t>
            </a:r>
            <a:r>
              <a:rPr lang="ru-RU" sz="16600" dirty="0" smtClean="0">
                <a:solidFill>
                  <a:srgbClr val="FF0000"/>
                </a:solidFill>
              </a:rPr>
              <a:t>И</a:t>
            </a:r>
            <a:endParaRPr lang="ru-RU" sz="16600" dirty="0">
              <a:solidFill>
                <a:srgbClr val="FF0000"/>
              </a:solidFill>
            </a:endParaRPr>
          </a:p>
        </p:txBody>
      </p:sp>
      <p:pic>
        <p:nvPicPr>
          <p:cNvPr id="20" name="Содержимое 19" descr="WinterPigeons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00232" y="3560346"/>
            <a:ext cx="5286412" cy="3069813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2844" y="142852"/>
            <a:ext cx="8858312" cy="657229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1357298"/>
            <a:ext cx="2857520" cy="18573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800" dirty="0" smtClean="0">
                <a:solidFill>
                  <a:srgbClr val="0070C0"/>
                </a:solidFill>
              </a:rPr>
              <a:t>М</a:t>
            </a:r>
            <a:r>
              <a:rPr lang="ru-RU" sz="13800" dirty="0" smtClean="0">
                <a:solidFill>
                  <a:srgbClr val="FF0000"/>
                </a:solidFill>
              </a:rPr>
              <a:t>А</a:t>
            </a:r>
            <a:endParaRPr lang="ru-RU" sz="13800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86116" y="1357298"/>
            <a:ext cx="2571768" cy="185738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800" dirty="0" smtClean="0">
                <a:solidFill>
                  <a:srgbClr val="00B050"/>
                </a:solidFill>
              </a:rPr>
              <a:t>Л</a:t>
            </a:r>
            <a:r>
              <a:rPr lang="ru-RU" sz="13800" dirty="0" smtClean="0">
                <a:solidFill>
                  <a:srgbClr val="FF0000"/>
                </a:solidFill>
              </a:rPr>
              <a:t>И</a:t>
            </a:r>
            <a:endParaRPr lang="ru-RU" sz="13800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00760" y="1357298"/>
            <a:ext cx="2857520" cy="18573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800" dirty="0" smtClean="0">
                <a:solidFill>
                  <a:srgbClr val="0070C0"/>
                </a:solidFill>
              </a:rPr>
              <a:t>Н</a:t>
            </a:r>
            <a:r>
              <a:rPr lang="ru-RU" sz="13800" dirty="0" smtClean="0">
                <a:solidFill>
                  <a:srgbClr val="FF0000"/>
                </a:solidFill>
              </a:rPr>
              <a:t>А</a:t>
            </a:r>
            <a:endParaRPr lang="ru-RU" sz="13800" dirty="0">
              <a:solidFill>
                <a:srgbClr val="FF0000"/>
              </a:solidFill>
            </a:endParaRPr>
          </a:p>
        </p:txBody>
      </p:sp>
      <p:pic>
        <p:nvPicPr>
          <p:cNvPr id="11" name="Содержимое 10" descr="87067140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43174" y="3286124"/>
            <a:ext cx="3388616" cy="3309548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2844" y="142852"/>
            <a:ext cx="8858312" cy="657229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Содержимое 8" descr="1810434000bbc7d92031c63e7c9e96be7eec3e445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10773" b="14785"/>
          <a:stretch>
            <a:fillRect/>
          </a:stretch>
        </p:blipFill>
        <p:spPr>
          <a:xfrm>
            <a:off x="1928794" y="3500438"/>
            <a:ext cx="5238750" cy="2857520"/>
          </a:xfrm>
        </p:spPr>
      </p:pic>
      <p:sp>
        <p:nvSpPr>
          <p:cNvPr id="10" name="Прямоугольник 9"/>
          <p:cNvSpPr/>
          <p:nvPr/>
        </p:nvSpPr>
        <p:spPr>
          <a:xfrm>
            <a:off x="357158" y="1000108"/>
            <a:ext cx="2857520" cy="214314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600" dirty="0" smtClean="0">
                <a:solidFill>
                  <a:srgbClr val="0070C0"/>
                </a:solidFill>
              </a:rPr>
              <a:t>К</a:t>
            </a:r>
            <a:r>
              <a:rPr lang="ru-RU" sz="16600" dirty="0" smtClean="0">
                <a:solidFill>
                  <a:srgbClr val="FF0000"/>
                </a:solidFill>
              </a:rPr>
              <a:t>О</a:t>
            </a:r>
            <a:endParaRPr lang="ru-RU" sz="16600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428992" y="1000108"/>
            <a:ext cx="2714644" cy="214314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600" dirty="0" smtClean="0">
                <a:solidFill>
                  <a:srgbClr val="00B050"/>
                </a:solidFill>
              </a:rPr>
              <a:t>Т</a:t>
            </a:r>
            <a:r>
              <a:rPr lang="ru-RU" sz="16600" dirty="0" smtClean="0">
                <a:solidFill>
                  <a:srgbClr val="FF0000"/>
                </a:solidFill>
              </a:rPr>
              <a:t>Я</a:t>
            </a:r>
            <a:endParaRPr lang="ru-RU" sz="16600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286512" y="1000108"/>
            <a:ext cx="2500330" cy="214314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600" dirty="0" smtClean="0">
                <a:solidFill>
                  <a:srgbClr val="0070C0"/>
                </a:solidFill>
              </a:rPr>
              <a:t>Т</a:t>
            </a:r>
            <a:r>
              <a:rPr lang="ru-RU" sz="16600" dirty="0" smtClean="0">
                <a:solidFill>
                  <a:srgbClr val="FF0000"/>
                </a:solidFill>
              </a:rPr>
              <a:t>А</a:t>
            </a:r>
            <a:endParaRPr lang="ru-RU" sz="16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2844" y="142852"/>
            <a:ext cx="8858312" cy="657229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Содержимое 9" descr="Banan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3030"/>
          <a:stretch>
            <a:fillRect/>
          </a:stretch>
        </p:blipFill>
        <p:spPr>
          <a:xfrm>
            <a:off x="2214546" y="3214686"/>
            <a:ext cx="4714908" cy="3429024"/>
          </a:xfrm>
        </p:spPr>
      </p:pic>
      <p:sp>
        <p:nvSpPr>
          <p:cNvPr id="11" name="Прямоугольник 10"/>
          <p:cNvSpPr/>
          <p:nvPr/>
        </p:nvSpPr>
        <p:spPr>
          <a:xfrm>
            <a:off x="214282" y="1285860"/>
            <a:ext cx="2571768" cy="20002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600" dirty="0" smtClean="0">
                <a:solidFill>
                  <a:srgbClr val="0070C0"/>
                </a:solidFill>
              </a:rPr>
              <a:t>Б</a:t>
            </a:r>
            <a:r>
              <a:rPr lang="ru-RU" sz="16600" dirty="0" smtClean="0">
                <a:solidFill>
                  <a:srgbClr val="FF0000"/>
                </a:solidFill>
              </a:rPr>
              <a:t>А</a:t>
            </a:r>
            <a:endParaRPr lang="ru-RU" sz="16600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857488" y="1285860"/>
            <a:ext cx="2786082" cy="20002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600" dirty="0" smtClean="0">
                <a:solidFill>
                  <a:srgbClr val="0070C0"/>
                </a:solidFill>
              </a:rPr>
              <a:t>Н</a:t>
            </a:r>
            <a:r>
              <a:rPr lang="ru-RU" sz="16600" dirty="0" smtClean="0">
                <a:solidFill>
                  <a:srgbClr val="FF0000"/>
                </a:solidFill>
              </a:rPr>
              <a:t>А</a:t>
            </a:r>
            <a:endParaRPr lang="ru-RU" sz="16600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715008" y="1285860"/>
            <a:ext cx="3214710" cy="20002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600" dirty="0" smtClean="0">
                <a:solidFill>
                  <a:srgbClr val="0070C0"/>
                </a:solidFill>
              </a:rPr>
              <a:t>Н</a:t>
            </a:r>
            <a:r>
              <a:rPr lang="ru-RU" sz="16600" dirty="0" smtClean="0">
                <a:solidFill>
                  <a:srgbClr val="FF0000"/>
                </a:solidFill>
              </a:rPr>
              <a:t>Ы</a:t>
            </a:r>
            <a:endParaRPr lang="ru-RU" sz="16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14282" y="142852"/>
            <a:ext cx="8786874" cy="657229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 smtClean="0"/>
          </a:p>
          <a:p>
            <a:endParaRPr lang="ru-RU" dirty="0" smtClean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dirty="0" smtClean="0"/>
              <a:t>Рисунки:</a:t>
            </a:r>
            <a:endParaRPr lang="ru-RU" sz="6600" dirty="0"/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>
                <a:hlinkClick r:id="rId2"/>
              </a:rPr>
              <a:t>www.liveinternet.ru</a:t>
            </a:r>
            <a:endParaRPr lang="ru-RU" u="sng" dirty="0" smtClean="0"/>
          </a:p>
          <a:p>
            <a:r>
              <a:rPr lang="en-US" dirty="0" smtClean="0"/>
              <a:t>imaqes.yandex.ru</a:t>
            </a:r>
            <a:endParaRPr lang="ru-RU" dirty="0" smtClean="0"/>
          </a:p>
          <a:p>
            <a:r>
              <a:rPr lang="en-US" dirty="0" smtClean="0"/>
              <a:t>www.solnushki.ru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85</Words>
  <Application>Microsoft Office PowerPoint</Application>
  <PresentationFormat>Экран (4:3)</PresentationFormat>
  <Paragraphs>55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Рисунки: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Анна</cp:lastModifiedBy>
  <cp:revision>28</cp:revision>
  <dcterms:created xsi:type="dcterms:W3CDTF">2012-01-24T19:29:51Z</dcterms:created>
  <dcterms:modified xsi:type="dcterms:W3CDTF">2020-05-14T09:21:14Z</dcterms:modified>
</cp:coreProperties>
</file>